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7"/>
  </p:notesMasterIdLst>
  <p:sldIdLst>
    <p:sldId id="256" r:id="rId2"/>
    <p:sldId id="379" r:id="rId3"/>
    <p:sldId id="378" r:id="rId4"/>
    <p:sldId id="381" r:id="rId5"/>
    <p:sldId id="382" r:id="rId6"/>
  </p:sldIdLst>
  <p:sldSz cx="9144000" cy="6858000" type="screen4x3"/>
  <p:notesSz cx="7315200" cy="96012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CB1919"/>
    <a:srgbClr val="4B4B4B"/>
    <a:srgbClr val="B5171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8" autoAdjust="0"/>
    <p:restoredTop sz="93766" autoAdjust="0"/>
  </p:normalViewPr>
  <p:slideViewPr>
    <p:cSldViewPr>
      <p:cViewPr varScale="1">
        <p:scale>
          <a:sx n="80" d="100"/>
          <a:sy n="80" d="100"/>
        </p:scale>
        <p:origin x="14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CEDABE02-64AC-4D11-8246-D53C6CD84634}" type="datetimeFigureOut">
              <a:rPr lang="en-US"/>
              <a:pPr>
                <a:defRPr/>
              </a:pPr>
              <a:t>4/2/2018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  <a:endParaRPr lang="en-US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73113D3A-3C3A-4823-9260-7DA090D2ADB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896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Neste primeiro Slide NÃO existe anotação.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113D3A-3C3A-4823-9260-7DA090D2ADB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4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6FF"/>
                </a:solidFill>
                <a:latin typeface="DejaVu Sans Condensed" pitchFamily="34" charset="0"/>
                <a:ea typeface="DejaVu Sans Condensed" pitchFamily="34" charset="0"/>
                <a:cs typeface="DejaVu Sans Condensed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960" y="980728"/>
            <a:ext cx="9001000" cy="5472608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buSzPct val="95000"/>
              <a:buFont typeface="Wingdings" pitchFamily="2" charset="2"/>
              <a:buChar char="§"/>
              <a:defRPr/>
            </a:lvl1pPr>
            <a:lvl2pPr>
              <a:buClr>
                <a:srgbClr val="C00000"/>
              </a:buClr>
              <a:buSzPct val="95000"/>
              <a:buFont typeface="Wingdings" pitchFamily="2" charset="2"/>
              <a:buChar char="§"/>
              <a:defRPr/>
            </a:lvl2pPr>
            <a:lvl3pPr>
              <a:buClr>
                <a:srgbClr val="C00000"/>
              </a:buClr>
              <a:buSzPct val="95000"/>
              <a:buFont typeface="Wingdings" pitchFamily="2" charset="2"/>
              <a:buChar char="§"/>
              <a:defRPr/>
            </a:lvl3pPr>
            <a:lvl4pPr>
              <a:buClr>
                <a:srgbClr val="C00000"/>
              </a:buClr>
              <a:buSzPct val="95000"/>
              <a:buFont typeface="Wingdings" pitchFamily="2" charset="2"/>
              <a:buChar char="§"/>
              <a:defRPr/>
            </a:lvl4pPr>
            <a:lvl5pPr>
              <a:buClr>
                <a:srgbClr val="C00000"/>
              </a:buClr>
              <a:buSzPct val="95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Título 1"/>
          <p:cNvSpPr txBox="1">
            <a:spLocks/>
          </p:cNvSpPr>
          <p:nvPr userDrawn="1"/>
        </p:nvSpPr>
        <p:spPr>
          <a:xfrm>
            <a:off x="7524328" y="548680"/>
            <a:ext cx="1619672" cy="360040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solidFill>
                  <a:srgbClr val="0066FF"/>
                </a:solidFill>
                <a:latin typeface="+mn-lt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FATEC-Ou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 hasCustomPrompt="1"/>
          </p:nvPr>
        </p:nvSpPr>
        <p:spPr>
          <a:xfrm>
            <a:off x="0" y="548680"/>
            <a:ext cx="7524328" cy="360040"/>
          </a:xfrm>
          <a:prstGeom prst="rect">
            <a:avLst/>
          </a:prstGeom>
        </p:spPr>
        <p:txBody>
          <a:bodyPr anchor="ctr"/>
          <a:lstStyle>
            <a:lvl1pPr>
              <a:defRPr sz="2400" b="1" baseline="0">
                <a:solidFill>
                  <a:srgbClr val="0066FF"/>
                </a:solidFill>
                <a:latin typeface="+mn-lt"/>
              </a:defRPr>
            </a:lvl1pPr>
          </a:lstStyle>
          <a:p>
            <a:r>
              <a:rPr lang="pt-BR" dirty="0"/>
              <a:t>Aqui vai o título do Slide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3" descr="fundo-pptx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07_2010_capa_apresentaca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-63500"/>
            <a:ext cx="9274176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48680"/>
            <a:ext cx="7524328" cy="36004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Grupo de Processos de Gestão de Tempo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908050"/>
            <a:ext cx="9144000" cy="55451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Analisando a Rede</a:t>
            </a:r>
            <a:r>
              <a:rPr kumimoji="0" lang="pt-BR" sz="20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e determinando referências importantes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95000"/>
              <a:buFont typeface="Wingdings" pitchFamily="2" charset="2"/>
              <a:buChar char="§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grpSp>
        <p:nvGrpSpPr>
          <p:cNvPr id="2" name="Grupo 129"/>
          <p:cNvGrpSpPr/>
          <p:nvPr/>
        </p:nvGrpSpPr>
        <p:grpSpPr>
          <a:xfrm>
            <a:off x="1115616" y="3127575"/>
            <a:ext cx="648072" cy="523220"/>
            <a:chOff x="1115616" y="3127575"/>
            <a:chExt cx="648072" cy="523220"/>
          </a:xfrm>
        </p:grpSpPr>
        <p:cxnSp>
          <p:nvCxnSpPr>
            <p:cNvPr id="69" name="Conector de seta reta 68"/>
            <p:cNvCxnSpPr>
              <a:stCxn id="6" idx="6"/>
              <a:endCxn id="41" idx="2"/>
            </p:cNvCxnSpPr>
            <p:nvPr/>
          </p:nvCxnSpPr>
          <p:spPr>
            <a:xfrm>
              <a:off x="1115616" y="3392996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ixaDeTexto 69"/>
            <p:cNvSpPr txBox="1"/>
            <p:nvPr/>
          </p:nvSpPr>
          <p:spPr>
            <a:xfrm>
              <a:off x="1198669" y="3127575"/>
              <a:ext cx="4122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dirty="0"/>
                <a:t>T1</a:t>
              </a:r>
            </a:p>
            <a:p>
              <a:pPr algn="ctr"/>
              <a:r>
                <a:rPr lang="pt-BR" sz="1400" dirty="0"/>
                <a:t>10</a:t>
              </a:r>
            </a:p>
          </p:txBody>
        </p:sp>
      </p:grpSp>
      <p:sp>
        <p:nvSpPr>
          <p:cNvPr id="127" name="CaixaDeTexto 126"/>
          <p:cNvSpPr txBox="1"/>
          <p:nvPr/>
        </p:nvSpPr>
        <p:spPr>
          <a:xfrm>
            <a:off x="591570" y="3327296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0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1726849" y="332562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10</a:t>
            </a:r>
          </a:p>
        </p:txBody>
      </p:sp>
      <p:sp>
        <p:nvSpPr>
          <p:cNvPr id="129" name="CaixaDeTexto 128"/>
          <p:cNvSpPr txBox="1"/>
          <p:nvPr/>
        </p:nvSpPr>
        <p:spPr>
          <a:xfrm>
            <a:off x="2945694" y="1905109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15</a:t>
            </a:r>
          </a:p>
        </p:txBody>
      </p:sp>
      <p:sp>
        <p:nvSpPr>
          <p:cNvPr id="147" name="CaixaDeTexto 146"/>
          <p:cNvSpPr txBox="1"/>
          <p:nvPr/>
        </p:nvSpPr>
        <p:spPr>
          <a:xfrm>
            <a:off x="2948786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48" name="CaixaDeTexto 147"/>
          <p:cNvSpPr txBox="1"/>
          <p:nvPr/>
        </p:nvSpPr>
        <p:spPr>
          <a:xfrm>
            <a:off x="2950985" y="4618408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20</a:t>
            </a:r>
          </a:p>
        </p:txBody>
      </p:sp>
      <p:sp>
        <p:nvSpPr>
          <p:cNvPr id="149" name="CaixaDeTexto 148"/>
          <p:cNvSpPr txBox="1"/>
          <p:nvPr/>
        </p:nvSpPr>
        <p:spPr>
          <a:xfrm>
            <a:off x="4176791" y="1899468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51" name="CaixaDeTexto 150"/>
          <p:cNvSpPr txBox="1"/>
          <p:nvPr/>
        </p:nvSpPr>
        <p:spPr>
          <a:xfrm>
            <a:off x="4178461" y="4618408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52" name="CaixaDeTexto 151"/>
          <p:cNvSpPr txBox="1"/>
          <p:nvPr/>
        </p:nvSpPr>
        <p:spPr>
          <a:xfrm>
            <a:off x="5399257" y="190206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35</a:t>
            </a:r>
          </a:p>
        </p:txBody>
      </p:sp>
      <p:sp>
        <p:nvSpPr>
          <p:cNvPr id="153" name="CaixaDeTexto 152"/>
          <p:cNvSpPr txBox="1"/>
          <p:nvPr/>
        </p:nvSpPr>
        <p:spPr>
          <a:xfrm>
            <a:off x="5400147" y="4619105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30</a:t>
            </a:r>
          </a:p>
        </p:txBody>
      </p:sp>
      <p:sp>
        <p:nvSpPr>
          <p:cNvPr id="154" name="CaixaDeTexto 153"/>
          <p:cNvSpPr txBox="1"/>
          <p:nvPr/>
        </p:nvSpPr>
        <p:spPr>
          <a:xfrm>
            <a:off x="5395567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45</a:t>
            </a:r>
          </a:p>
        </p:txBody>
      </p:sp>
      <p:sp>
        <p:nvSpPr>
          <p:cNvPr id="155" name="CaixaDeTexto 154"/>
          <p:cNvSpPr txBox="1"/>
          <p:nvPr/>
        </p:nvSpPr>
        <p:spPr>
          <a:xfrm>
            <a:off x="6625063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50</a:t>
            </a:r>
          </a:p>
        </p:txBody>
      </p:sp>
      <p:sp>
        <p:nvSpPr>
          <p:cNvPr id="156" name="CaixaDeTexto 155"/>
          <p:cNvSpPr txBox="1"/>
          <p:nvPr/>
        </p:nvSpPr>
        <p:spPr>
          <a:xfrm>
            <a:off x="7847529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60</a:t>
            </a:r>
          </a:p>
        </p:txBody>
      </p:sp>
      <p:sp>
        <p:nvSpPr>
          <p:cNvPr id="157" name="CaixaDeTexto 156"/>
          <p:cNvSpPr txBox="1"/>
          <p:nvPr/>
        </p:nvSpPr>
        <p:spPr>
          <a:xfrm>
            <a:off x="8093957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60</a:t>
            </a:r>
          </a:p>
        </p:txBody>
      </p:sp>
      <p:grpSp>
        <p:nvGrpSpPr>
          <p:cNvPr id="3" name="Grupo 158"/>
          <p:cNvGrpSpPr/>
          <p:nvPr/>
        </p:nvGrpSpPr>
        <p:grpSpPr>
          <a:xfrm>
            <a:off x="539552" y="3073723"/>
            <a:ext cx="576064" cy="571301"/>
            <a:chOff x="539552" y="3073723"/>
            <a:chExt cx="576064" cy="571301"/>
          </a:xfrm>
        </p:grpSpPr>
        <p:grpSp>
          <p:nvGrpSpPr>
            <p:cNvPr id="7" name="Grupo 18"/>
            <p:cNvGrpSpPr/>
            <p:nvPr/>
          </p:nvGrpSpPr>
          <p:grpSpPr>
            <a:xfrm>
              <a:off x="539552" y="3140968"/>
              <a:ext cx="576064" cy="504056"/>
              <a:chOff x="539552" y="2492896"/>
              <a:chExt cx="576064" cy="504056"/>
            </a:xfrm>
          </p:grpSpPr>
          <p:sp>
            <p:nvSpPr>
              <p:cNvPr id="6" name="Fluxograma: Conector 5"/>
              <p:cNvSpPr/>
              <p:nvPr/>
            </p:nvSpPr>
            <p:spPr>
              <a:xfrm>
                <a:off x="539552" y="2492896"/>
                <a:ext cx="576064" cy="504056"/>
              </a:xfrm>
              <a:prstGeom prst="flowChartConnector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9" name="Conector reto 8"/>
              <p:cNvCxnSpPr>
                <a:stCxn id="6" idx="2"/>
                <a:endCxn id="6" idx="6"/>
              </p:cNvCxnSpPr>
              <p:nvPr/>
            </p:nvCxnSpPr>
            <p:spPr>
              <a:xfrm>
                <a:off x="539552" y="2744924"/>
                <a:ext cx="57606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ector reto 15"/>
              <p:cNvCxnSpPr>
                <a:stCxn id="6" idx="4"/>
              </p:cNvCxnSpPr>
              <p:nvPr/>
            </p:nvCxnSpPr>
            <p:spPr>
              <a:xfrm flipH="1" flipV="1">
                <a:off x="825308" y="2749398"/>
                <a:ext cx="2276" cy="24755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8" name="CaixaDeTexto 157"/>
            <p:cNvSpPr txBox="1"/>
            <p:nvPr/>
          </p:nvSpPr>
          <p:spPr>
            <a:xfrm>
              <a:off x="654427" y="3073723"/>
              <a:ext cx="3417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A</a:t>
              </a:r>
            </a:p>
          </p:txBody>
        </p:sp>
      </p:grpSp>
      <p:grpSp>
        <p:nvGrpSpPr>
          <p:cNvPr id="8" name="Grupo 160"/>
          <p:cNvGrpSpPr/>
          <p:nvPr/>
        </p:nvGrpSpPr>
        <p:grpSpPr>
          <a:xfrm>
            <a:off x="1763688" y="3079049"/>
            <a:ext cx="576064" cy="573118"/>
            <a:chOff x="1763688" y="3079049"/>
            <a:chExt cx="576064" cy="573118"/>
          </a:xfrm>
        </p:grpSpPr>
        <p:grpSp>
          <p:nvGrpSpPr>
            <p:cNvPr id="10" name="Grupo 39"/>
            <p:cNvGrpSpPr/>
            <p:nvPr/>
          </p:nvGrpSpPr>
          <p:grpSpPr>
            <a:xfrm>
              <a:off x="1763688" y="3140968"/>
              <a:ext cx="576064" cy="511199"/>
              <a:chOff x="539552" y="2492896"/>
              <a:chExt cx="576064" cy="511199"/>
            </a:xfrm>
          </p:grpSpPr>
          <p:sp>
            <p:nvSpPr>
              <p:cNvPr id="41" name="Fluxograma: Conector 40"/>
              <p:cNvSpPr/>
              <p:nvPr/>
            </p:nvSpPr>
            <p:spPr>
              <a:xfrm>
                <a:off x="539552" y="2492896"/>
                <a:ext cx="576064" cy="504056"/>
              </a:xfrm>
              <a:prstGeom prst="flowChartConnector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42" name="Conector reto 41"/>
              <p:cNvCxnSpPr>
                <a:stCxn id="41" idx="2"/>
                <a:endCxn id="41" idx="6"/>
              </p:cNvCxnSpPr>
              <p:nvPr/>
            </p:nvCxnSpPr>
            <p:spPr>
              <a:xfrm>
                <a:off x="539552" y="2744924"/>
                <a:ext cx="57606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to 42"/>
              <p:cNvCxnSpPr/>
              <p:nvPr/>
            </p:nvCxnSpPr>
            <p:spPr>
              <a:xfrm flipV="1">
                <a:off x="827584" y="2739873"/>
                <a:ext cx="0" cy="26422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0" name="CaixaDeTexto 159"/>
            <p:cNvSpPr txBox="1"/>
            <p:nvPr/>
          </p:nvSpPr>
          <p:spPr>
            <a:xfrm>
              <a:off x="1878563" y="3079049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B</a:t>
              </a:r>
            </a:p>
          </p:txBody>
        </p:sp>
      </p:grpSp>
      <p:sp>
        <p:nvSpPr>
          <p:cNvPr id="150" name="CaixaDeTexto 149"/>
          <p:cNvSpPr txBox="1"/>
          <p:nvPr/>
        </p:nvSpPr>
        <p:spPr>
          <a:xfrm>
            <a:off x="4163398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35</a:t>
            </a:r>
          </a:p>
        </p:txBody>
      </p:sp>
      <p:grpSp>
        <p:nvGrpSpPr>
          <p:cNvPr id="11" name="Grupo 183"/>
          <p:cNvGrpSpPr/>
          <p:nvPr/>
        </p:nvGrpSpPr>
        <p:grpSpPr>
          <a:xfrm>
            <a:off x="2051720" y="1663969"/>
            <a:ext cx="6408712" cy="3287206"/>
            <a:chOff x="2051720" y="1663969"/>
            <a:chExt cx="6408712" cy="3287206"/>
          </a:xfrm>
        </p:grpSpPr>
        <p:sp>
          <p:nvSpPr>
            <p:cNvPr id="168" name="CaixaDeTexto 167"/>
            <p:cNvSpPr txBox="1"/>
            <p:nvPr/>
          </p:nvSpPr>
          <p:spPr>
            <a:xfrm>
              <a:off x="4355976" y="1677362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F</a:t>
              </a:r>
            </a:p>
          </p:txBody>
        </p:sp>
        <p:grpSp>
          <p:nvGrpSpPr>
            <p:cNvPr id="12" name="Grupo 19"/>
            <p:cNvGrpSpPr/>
            <p:nvPr/>
          </p:nvGrpSpPr>
          <p:grpSpPr>
            <a:xfrm>
              <a:off x="4211960" y="1719972"/>
              <a:ext cx="576064" cy="504056"/>
              <a:chOff x="539552" y="2492896"/>
              <a:chExt cx="576064" cy="504056"/>
            </a:xfrm>
          </p:grpSpPr>
          <p:sp>
            <p:nvSpPr>
              <p:cNvPr id="21" name="Fluxograma: Conector 20"/>
              <p:cNvSpPr/>
              <p:nvPr/>
            </p:nvSpPr>
            <p:spPr>
              <a:xfrm>
                <a:off x="539552" y="2492896"/>
                <a:ext cx="576064" cy="504056"/>
              </a:xfrm>
              <a:prstGeom prst="flowChartConnector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22" name="Conector reto 21"/>
              <p:cNvCxnSpPr>
                <a:stCxn id="21" idx="2"/>
                <a:endCxn id="21" idx="6"/>
              </p:cNvCxnSpPr>
              <p:nvPr/>
            </p:nvCxnSpPr>
            <p:spPr>
              <a:xfrm>
                <a:off x="539552" y="2744924"/>
                <a:ext cx="57606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to 22"/>
              <p:cNvCxnSpPr>
                <a:stCxn id="21" idx="4"/>
              </p:cNvCxnSpPr>
              <p:nvPr/>
            </p:nvCxnSpPr>
            <p:spPr>
              <a:xfrm flipV="1">
                <a:off x="827584" y="2737970"/>
                <a:ext cx="2937" cy="258982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o 135"/>
            <p:cNvGrpSpPr/>
            <p:nvPr/>
          </p:nvGrpSpPr>
          <p:grpSpPr>
            <a:xfrm>
              <a:off x="2344514" y="3124185"/>
              <a:ext cx="648072" cy="523220"/>
              <a:chOff x="2344514" y="3124185"/>
              <a:chExt cx="648072" cy="523220"/>
            </a:xfrm>
          </p:grpSpPr>
          <p:cxnSp>
            <p:nvCxnSpPr>
              <p:cNvPr id="71" name="Conector de seta reta 70"/>
              <p:cNvCxnSpPr/>
              <p:nvPr/>
            </p:nvCxnSpPr>
            <p:spPr>
              <a:xfrm>
                <a:off x="2344514" y="3389606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CaixaDeTexto 71"/>
              <p:cNvSpPr txBox="1"/>
              <p:nvPr/>
            </p:nvSpPr>
            <p:spPr>
              <a:xfrm>
                <a:off x="2427567" y="3124185"/>
                <a:ext cx="412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T3</a:t>
                </a:r>
              </a:p>
              <a:p>
                <a:pPr algn="ctr"/>
                <a:r>
                  <a:rPr lang="pt-BR" sz="1400" dirty="0"/>
                  <a:t>5</a:t>
                </a:r>
              </a:p>
            </p:txBody>
          </p:sp>
        </p:grpSp>
        <p:grpSp>
          <p:nvGrpSpPr>
            <p:cNvPr id="14" name="Grupo 133"/>
            <p:cNvGrpSpPr/>
            <p:nvPr/>
          </p:nvGrpSpPr>
          <p:grpSpPr>
            <a:xfrm>
              <a:off x="3563888" y="3126566"/>
              <a:ext cx="648072" cy="523220"/>
              <a:chOff x="3563888" y="3126566"/>
              <a:chExt cx="648072" cy="523220"/>
            </a:xfrm>
          </p:grpSpPr>
          <p:cxnSp>
            <p:nvCxnSpPr>
              <p:cNvPr id="73" name="Conector de seta reta 72"/>
              <p:cNvCxnSpPr/>
              <p:nvPr/>
            </p:nvCxnSpPr>
            <p:spPr>
              <a:xfrm>
                <a:off x="3563888" y="3391987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CaixaDeTexto 73"/>
              <p:cNvSpPr txBox="1"/>
              <p:nvPr/>
            </p:nvSpPr>
            <p:spPr>
              <a:xfrm>
                <a:off x="3646941" y="3126566"/>
                <a:ext cx="412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T7</a:t>
                </a:r>
              </a:p>
              <a:p>
                <a:pPr algn="ctr"/>
                <a:r>
                  <a:rPr lang="pt-BR" sz="1400" dirty="0"/>
                  <a:t>10</a:t>
                </a:r>
              </a:p>
            </p:txBody>
          </p:sp>
        </p:grpSp>
        <p:grpSp>
          <p:nvGrpSpPr>
            <p:cNvPr id="15" name="Grupo 136"/>
            <p:cNvGrpSpPr/>
            <p:nvPr/>
          </p:nvGrpSpPr>
          <p:grpSpPr>
            <a:xfrm>
              <a:off x="4788024" y="3126566"/>
              <a:ext cx="648072" cy="523220"/>
              <a:chOff x="4788024" y="3126566"/>
              <a:chExt cx="648072" cy="523220"/>
            </a:xfrm>
          </p:grpSpPr>
          <p:cxnSp>
            <p:nvCxnSpPr>
              <p:cNvPr id="75" name="Conector de seta reta 74"/>
              <p:cNvCxnSpPr/>
              <p:nvPr/>
            </p:nvCxnSpPr>
            <p:spPr>
              <a:xfrm>
                <a:off x="4788024" y="3391987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CaixaDeTexto 75"/>
              <p:cNvSpPr txBox="1"/>
              <p:nvPr/>
            </p:nvSpPr>
            <p:spPr>
              <a:xfrm>
                <a:off x="4871077" y="3126566"/>
                <a:ext cx="5229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T12</a:t>
                </a:r>
              </a:p>
              <a:p>
                <a:pPr algn="ctr"/>
                <a:r>
                  <a:rPr lang="pt-BR" sz="1400" dirty="0"/>
                  <a:t>10</a:t>
                </a:r>
              </a:p>
            </p:txBody>
          </p:sp>
        </p:grpSp>
        <p:grpSp>
          <p:nvGrpSpPr>
            <p:cNvPr id="17" name="Grupo 143"/>
            <p:cNvGrpSpPr/>
            <p:nvPr/>
          </p:nvGrpSpPr>
          <p:grpSpPr>
            <a:xfrm>
              <a:off x="6012160" y="3126566"/>
              <a:ext cx="648072" cy="523220"/>
              <a:chOff x="6012160" y="3126566"/>
              <a:chExt cx="648072" cy="523220"/>
            </a:xfrm>
          </p:grpSpPr>
          <p:cxnSp>
            <p:nvCxnSpPr>
              <p:cNvPr id="77" name="Conector de seta reta 76"/>
              <p:cNvCxnSpPr/>
              <p:nvPr/>
            </p:nvCxnSpPr>
            <p:spPr>
              <a:xfrm>
                <a:off x="6012160" y="3391987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CaixaDeTexto 77"/>
              <p:cNvSpPr txBox="1"/>
              <p:nvPr/>
            </p:nvSpPr>
            <p:spPr>
              <a:xfrm>
                <a:off x="6039909" y="3126566"/>
                <a:ext cx="5229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T17</a:t>
                </a:r>
              </a:p>
              <a:p>
                <a:pPr algn="ctr"/>
                <a:r>
                  <a:rPr lang="pt-BR" sz="1400" dirty="0"/>
                  <a:t>5</a:t>
                </a:r>
              </a:p>
            </p:txBody>
          </p:sp>
        </p:grpSp>
        <p:grpSp>
          <p:nvGrpSpPr>
            <p:cNvPr id="18" name="Grupo 145"/>
            <p:cNvGrpSpPr/>
            <p:nvPr/>
          </p:nvGrpSpPr>
          <p:grpSpPr>
            <a:xfrm>
              <a:off x="7236296" y="3126566"/>
              <a:ext cx="648072" cy="523220"/>
              <a:chOff x="7236296" y="3126566"/>
              <a:chExt cx="648072" cy="523220"/>
            </a:xfrm>
          </p:grpSpPr>
          <p:cxnSp>
            <p:nvCxnSpPr>
              <p:cNvPr id="79" name="Conector de seta reta 78"/>
              <p:cNvCxnSpPr/>
              <p:nvPr/>
            </p:nvCxnSpPr>
            <p:spPr>
              <a:xfrm>
                <a:off x="7236296" y="3391987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CaixaDeTexto 79"/>
              <p:cNvSpPr txBox="1"/>
              <p:nvPr/>
            </p:nvSpPr>
            <p:spPr>
              <a:xfrm>
                <a:off x="7264045" y="3126566"/>
                <a:ext cx="5229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T19</a:t>
                </a:r>
              </a:p>
              <a:p>
                <a:pPr algn="ctr"/>
                <a:r>
                  <a:rPr lang="pt-BR" sz="1400" dirty="0"/>
                  <a:t>10</a:t>
                </a:r>
              </a:p>
            </p:txBody>
          </p:sp>
        </p:grpSp>
        <p:grpSp>
          <p:nvGrpSpPr>
            <p:cNvPr id="19" name="Grupo 131"/>
            <p:cNvGrpSpPr/>
            <p:nvPr/>
          </p:nvGrpSpPr>
          <p:grpSpPr>
            <a:xfrm>
              <a:off x="3563888" y="1700808"/>
              <a:ext cx="648072" cy="523220"/>
              <a:chOff x="3563888" y="1700808"/>
              <a:chExt cx="648072" cy="523220"/>
            </a:xfrm>
          </p:grpSpPr>
          <p:cxnSp>
            <p:nvCxnSpPr>
              <p:cNvPr id="81" name="Conector de seta reta 80"/>
              <p:cNvCxnSpPr/>
              <p:nvPr/>
            </p:nvCxnSpPr>
            <p:spPr>
              <a:xfrm>
                <a:off x="3563888" y="1966229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CaixaDeTexto 81"/>
              <p:cNvSpPr txBox="1"/>
              <p:nvPr/>
            </p:nvSpPr>
            <p:spPr>
              <a:xfrm>
                <a:off x="3646941" y="1700808"/>
                <a:ext cx="412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T6</a:t>
                </a:r>
              </a:p>
              <a:p>
                <a:pPr algn="ctr"/>
                <a:r>
                  <a:rPr lang="pt-BR" sz="1400" dirty="0"/>
                  <a:t>10</a:t>
                </a:r>
              </a:p>
            </p:txBody>
          </p:sp>
        </p:grpSp>
        <p:grpSp>
          <p:nvGrpSpPr>
            <p:cNvPr id="20" name="Grupo 132"/>
            <p:cNvGrpSpPr/>
            <p:nvPr/>
          </p:nvGrpSpPr>
          <p:grpSpPr>
            <a:xfrm>
              <a:off x="4788024" y="1708249"/>
              <a:ext cx="648072" cy="523220"/>
              <a:chOff x="4788024" y="1708249"/>
              <a:chExt cx="648072" cy="523220"/>
            </a:xfrm>
          </p:grpSpPr>
          <p:cxnSp>
            <p:nvCxnSpPr>
              <p:cNvPr id="83" name="Conector de seta reta 82"/>
              <p:cNvCxnSpPr/>
              <p:nvPr/>
            </p:nvCxnSpPr>
            <p:spPr>
              <a:xfrm>
                <a:off x="4788024" y="1973670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CaixaDeTexto 83"/>
              <p:cNvSpPr txBox="1"/>
              <p:nvPr/>
            </p:nvSpPr>
            <p:spPr>
              <a:xfrm>
                <a:off x="4871077" y="1708249"/>
                <a:ext cx="5229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T11</a:t>
                </a:r>
              </a:p>
              <a:p>
                <a:pPr algn="ctr"/>
                <a:r>
                  <a:rPr lang="pt-BR" sz="1400" dirty="0"/>
                  <a:t>10</a:t>
                </a:r>
              </a:p>
            </p:txBody>
          </p:sp>
        </p:grpSp>
        <p:grpSp>
          <p:nvGrpSpPr>
            <p:cNvPr id="24" name="Grupo 139"/>
            <p:cNvGrpSpPr/>
            <p:nvPr/>
          </p:nvGrpSpPr>
          <p:grpSpPr>
            <a:xfrm>
              <a:off x="3563888" y="4427955"/>
              <a:ext cx="648072" cy="523220"/>
              <a:chOff x="3563888" y="4413666"/>
              <a:chExt cx="648072" cy="523220"/>
            </a:xfrm>
          </p:grpSpPr>
          <p:cxnSp>
            <p:nvCxnSpPr>
              <p:cNvPr id="85" name="Conector de seta reta 84"/>
              <p:cNvCxnSpPr/>
              <p:nvPr/>
            </p:nvCxnSpPr>
            <p:spPr>
              <a:xfrm>
                <a:off x="3563888" y="4679087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CaixaDeTexto 85"/>
              <p:cNvSpPr txBox="1"/>
              <p:nvPr/>
            </p:nvSpPr>
            <p:spPr>
              <a:xfrm>
                <a:off x="3646941" y="4413666"/>
                <a:ext cx="412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T9</a:t>
                </a:r>
              </a:p>
              <a:p>
                <a:pPr algn="ctr"/>
                <a:r>
                  <a:rPr lang="pt-BR" sz="1400" dirty="0"/>
                  <a:t>5</a:t>
                </a:r>
              </a:p>
            </p:txBody>
          </p:sp>
        </p:grpSp>
        <p:grpSp>
          <p:nvGrpSpPr>
            <p:cNvPr id="28" name="Grupo 140"/>
            <p:cNvGrpSpPr/>
            <p:nvPr/>
          </p:nvGrpSpPr>
          <p:grpSpPr>
            <a:xfrm>
              <a:off x="4743765" y="4427474"/>
              <a:ext cx="692331" cy="523220"/>
              <a:chOff x="4743765" y="4417948"/>
              <a:chExt cx="692331" cy="523220"/>
            </a:xfrm>
          </p:grpSpPr>
          <p:cxnSp>
            <p:nvCxnSpPr>
              <p:cNvPr id="87" name="Conector de seta reta 86"/>
              <p:cNvCxnSpPr/>
              <p:nvPr/>
            </p:nvCxnSpPr>
            <p:spPr>
              <a:xfrm>
                <a:off x="4788024" y="4683369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CaixaDeTexto 87"/>
              <p:cNvSpPr txBox="1"/>
              <p:nvPr/>
            </p:nvSpPr>
            <p:spPr>
              <a:xfrm>
                <a:off x="4743765" y="4417948"/>
                <a:ext cx="5229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t-BR" sz="1400" dirty="0"/>
                  <a:t>T13</a:t>
                </a:r>
              </a:p>
              <a:p>
                <a:pPr algn="ctr"/>
                <a:r>
                  <a:rPr lang="pt-BR" sz="1400" dirty="0"/>
                  <a:t>5</a:t>
                </a:r>
              </a:p>
            </p:txBody>
          </p:sp>
        </p:grpSp>
        <p:grpSp>
          <p:nvGrpSpPr>
            <p:cNvPr id="32" name="Grupo 130"/>
            <p:cNvGrpSpPr/>
            <p:nvPr/>
          </p:nvGrpSpPr>
          <p:grpSpPr>
            <a:xfrm>
              <a:off x="2051720" y="1972000"/>
              <a:ext cx="936104" cy="1168968"/>
              <a:chOff x="2051720" y="1972000"/>
              <a:chExt cx="936104" cy="1168968"/>
            </a:xfrm>
          </p:grpSpPr>
          <p:cxnSp>
            <p:nvCxnSpPr>
              <p:cNvPr id="89" name="Conector de seta reta 88"/>
              <p:cNvCxnSpPr>
                <a:stCxn id="41" idx="0"/>
                <a:endCxn id="25" idx="2"/>
              </p:cNvCxnSpPr>
              <p:nvPr/>
            </p:nvCxnSpPr>
            <p:spPr>
              <a:xfrm flipV="1">
                <a:off x="2051720" y="1972000"/>
                <a:ext cx="936104" cy="116896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CaixaDeTexto 89"/>
              <p:cNvSpPr txBox="1"/>
              <p:nvPr/>
            </p:nvSpPr>
            <p:spPr>
              <a:xfrm>
                <a:off x="2195736" y="2348880"/>
                <a:ext cx="4860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/>
                  <a:t>T2</a:t>
                </a:r>
              </a:p>
              <a:p>
                <a:r>
                  <a:rPr lang="pt-BR" sz="1400" dirty="0"/>
                  <a:t>   5</a:t>
                </a:r>
              </a:p>
            </p:txBody>
          </p:sp>
        </p:grpSp>
        <p:grpSp>
          <p:nvGrpSpPr>
            <p:cNvPr id="36" name="Grupo 137"/>
            <p:cNvGrpSpPr/>
            <p:nvPr/>
          </p:nvGrpSpPr>
          <p:grpSpPr>
            <a:xfrm>
              <a:off x="2051720" y="3645024"/>
              <a:ext cx="936104" cy="1044116"/>
              <a:chOff x="2051720" y="3645024"/>
              <a:chExt cx="936104" cy="1044116"/>
            </a:xfrm>
          </p:grpSpPr>
          <p:cxnSp>
            <p:nvCxnSpPr>
              <p:cNvPr id="93" name="Conector de seta reta 92"/>
              <p:cNvCxnSpPr>
                <a:stCxn id="41" idx="4"/>
                <a:endCxn id="37" idx="2"/>
              </p:cNvCxnSpPr>
              <p:nvPr/>
            </p:nvCxnSpPr>
            <p:spPr>
              <a:xfrm>
                <a:off x="2051720" y="3645024"/>
                <a:ext cx="936104" cy="104411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CaixaDeTexto 93"/>
              <p:cNvSpPr txBox="1"/>
              <p:nvPr/>
            </p:nvSpPr>
            <p:spPr>
              <a:xfrm>
                <a:off x="2123728" y="3861048"/>
                <a:ext cx="6591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/>
                  <a:t>    T4</a:t>
                </a:r>
              </a:p>
              <a:p>
                <a:r>
                  <a:rPr lang="pt-BR" sz="1400" dirty="0"/>
                  <a:t>10   </a:t>
                </a:r>
              </a:p>
            </p:txBody>
          </p:sp>
        </p:grpSp>
        <p:cxnSp>
          <p:nvCxnSpPr>
            <p:cNvPr id="97" name="Conector de seta reta 96"/>
            <p:cNvCxnSpPr>
              <a:stCxn id="25" idx="4"/>
              <a:endCxn id="45" idx="0"/>
            </p:cNvCxnSpPr>
            <p:nvPr/>
          </p:nvCxnSpPr>
          <p:spPr>
            <a:xfrm>
              <a:off x="3275856" y="2224028"/>
              <a:ext cx="0" cy="91694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CaixaDeTexto 97"/>
            <p:cNvSpPr txBox="1"/>
            <p:nvPr/>
          </p:nvSpPr>
          <p:spPr>
            <a:xfrm>
              <a:off x="2890700" y="2545159"/>
              <a:ext cx="7686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T5  10</a:t>
              </a:r>
            </a:p>
          </p:txBody>
        </p:sp>
        <p:grpSp>
          <p:nvGrpSpPr>
            <p:cNvPr id="40" name="Grupo 134"/>
            <p:cNvGrpSpPr/>
            <p:nvPr/>
          </p:nvGrpSpPr>
          <p:grpSpPr>
            <a:xfrm>
              <a:off x="5220072" y="2224028"/>
              <a:ext cx="936104" cy="916940"/>
              <a:chOff x="5220072" y="2224028"/>
              <a:chExt cx="936104" cy="916940"/>
            </a:xfrm>
          </p:grpSpPr>
          <p:cxnSp>
            <p:nvCxnSpPr>
              <p:cNvPr id="101" name="Conector de seta reta 100"/>
              <p:cNvCxnSpPr>
                <a:stCxn id="65" idx="4"/>
                <a:endCxn id="53" idx="0"/>
              </p:cNvCxnSpPr>
              <p:nvPr/>
            </p:nvCxnSpPr>
            <p:spPr>
              <a:xfrm>
                <a:off x="5724128" y="2224028"/>
                <a:ext cx="0" cy="91694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CaixaDeTexto 101"/>
              <p:cNvSpPr txBox="1"/>
              <p:nvPr/>
            </p:nvSpPr>
            <p:spPr>
              <a:xfrm>
                <a:off x="5220072" y="2564904"/>
                <a:ext cx="9361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T14  10</a:t>
                </a:r>
              </a:p>
            </p:txBody>
          </p:sp>
        </p:grpSp>
        <p:cxnSp>
          <p:nvCxnSpPr>
            <p:cNvPr id="105" name="Conector de seta reta 104"/>
            <p:cNvCxnSpPr>
              <a:stCxn id="33" idx="0"/>
              <a:endCxn id="49" idx="4"/>
            </p:cNvCxnSpPr>
            <p:nvPr/>
          </p:nvCxnSpPr>
          <p:spPr>
            <a:xfrm flipV="1">
              <a:off x="4499992" y="3645024"/>
              <a:ext cx="0" cy="7920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CaixaDeTexto 105"/>
            <p:cNvSpPr txBox="1"/>
            <p:nvPr/>
          </p:nvSpPr>
          <p:spPr>
            <a:xfrm>
              <a:off x="4021052" y="3933056"/>
              <a:ext cx="9361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T10  5</a:t>
              </a:r>
            </a:p>
          </p:txBody>
        </p:sp>
        <p:grpSp>
          <p:nvGrpSpPr>
            <p:cNvPr id="44" name="Grupo 142"/>
            <p:cNvGrpSpPr/>
            <p:nvPr/>
          </p:nvGrpSpPr>
          <p:grpSpPr>
            <a:xfrm>
              <a:off x="5218402" y="3645024"/>
              <a:ext cx="937774" cy="792088"/>
              <a:chOff x="5218402" y="3645024"/>
              <a:chExt cx="937774" cy="792088"/>
            </a:xfrm>
          </p:grpSpPr>
          <p:cxnSp>
            <p:nvCxnSpPr>
              <p:cNvPr id="112" name="Conector de seta reta 111"/>
              <p:cNvCxnSpPr>
                <a:stCxn id="29" idx="0"/>
                <a:endCxn id="53" idx="4"/>
              </p:cNvCxnSpPr>
              <p:nvPr/>
            </p:nvCxnSpPr>
            <p:spPr>
              <a:xfrm flipV="1">
                <a:off x="5724128" y="3645024"/>
                <a:ext cx="0" cy="7920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CaixaDeTexto 112"/>
              <p:cNvSpPr txBox="1"/>
              <p:nvPr/>
            </p:nvSpPr>
            <p:spPr>
              <a:xfrm>
                <a:off x="5218402" y="3933056"/>
                <a:ext cx="9377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T15  10</a:t>
                </a:r>
              </a:p>
            </p:txBody>
          </p:sp>
        </p:grpSp>
        <p:grpSp>
          <p:nvGrpSpPr>
            <p:cNvPr id="48" name="Grupo 141"/>
            <p:cNvGrpSpPr/>
            <p:nvPr/>
          </p:nvGrpSpPr>
          <p:grpSpPr>
            <a:xfrm>
              <a:off x="5927797" y="3571207"/>
              <a:ext cx="816798" cy="939722"/>
              <a:chOff x="5927797" y="3571207"/>
              <a:chExt cx="816798" cy="939722"/>
            </a:xfrm>
          </p:grpSpPr>
          <p:cxnSp>
            <p:nvCxnSpPr>
              <p:cNvPr id="117" name="Conector de seta reta 116"/>
              <p:cNvCxnSpPr>
                <a:stCxn id="29" idx="7"/>
                <a:endCxn id="57" idx="3"/>
              </p:cNvCxnSpPr>
              <p:nvPr/>
            </p:nvCxnSpPr>
            <p:spPr>
              <a:xfrm flipV="1">
                <a:off x="5927797" y="3571207"/>
                <a:ext cx="816798" cy="939722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CaixaDeTexto 117"/>
              <p:cNvSpPr txBox="1"/>
              <p:nvPr/>
            </p:nvSpPr>
            <p:spPr>
              <a:xfrm>
                <a:off x="5988714" y="3717032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T18</a:t>
                </a:r>
              </a:p>
              <a:p>
                <a:r>
                  <a:rPr lang="pt-BR" sz="1400" dirty="0"/>
                  <a:t>     5</a:t>
                </a:r>
              </a:p>
            </p:txBody>
          </p:sp>
        </p:grpSp>
        <p:grpSp>
          <p:nvGrpSpPr>
            <p:cNvPr id="52" name="Grupo 138"/>
            <p:cNvGrpSpPr/>
            <p:nvPr/>
          </p:nvGrpSpPr>
          <p:grpSpPr>
            <a:xfrm>
              <a:off x="3479525" y="3571207"/>
              <a:ext cx="816798" cy="939722"/>
              <a:chOff x="3479525" y="3571207"/>
              <a:chExt cx="816798" cy="939722"/>
            </a:xfrm>
          </p:grpSpPr>
          <p:cxnSp>
            <p:nvCxnSpPr>
              <p:cNvPr id="121" name="Conector de seta reta 120"/>
              <p:cNvCxnSpPr>
                <a:stCxn id="37" idx="7"/>
                <a:endCxn id="49" idx="3"/>
              </p:cNvCxnSpPr>
              <p:nvPr/>
            </p:nvCxnSpPr>
            <p:spPr>
              <a:xfrm flipV="1">
                <a:off x="3479525" y="3571207"/>
                <a:ext cx="816798" cy="939722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CaixaDeTexto 121"/>
              <p:cNvSpPr txBox="1"/>
              <p:nvPr/>
            </p:nvSpPr>
            <p:spPr>
              <a:xfrm>
                <a:off x="3563888" y="3789040"/>
                <a:ext cx="4860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/>
                  <a:t>T8</a:t>
                </a:r>
              </a:p>
              <a:p>
                <a:r>
                  <a:rPr lang="pt-BR" sz="1400" dirty="0"/>
                  <a:t>   5</a:t>
                </a:r>
              </a:p>
            </p:txBody>
          </p:sp>
        </p:grpSp>
        <p:grpSp>
          <p:nvGrpSpPr>
            <p:cNvPr id="56" name="Grupo 144"/>
            <p:cNvGrpSpPr/>
            <p:nvPr/>
          </p:nvGrpSpPr>
          <p:grpSpPr>
            <a:xfrm>
              <a:off x="5940152" y="2132856"/>
              <a:ext cx="936104" cy="1044116"/>
              <a:chOff x="5940152" y="2132856"/>
              <a:chExt cx="936104" cy="1044116"/>
            </a:xfrm>
          </p:grpSpPr>
          <p:cxnSp>
            <p:nvCxnSpPr>
              <p:cNvPr id="125" name="Conector de seta reta 124"/>
              <p:cNvCxnSpPr/>
              <p:nvPr/>
            </p:nvCxnSpPr>
            <p:spPr>
              <a:xfrm>
                <a:off x="5940152" y="2132856"/>
                <a:ext cx="936104" cy="1044116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CaixaDeTexto 125"/>
              <p:cNvSpPr txBox="1"/>
              <p:nvPr/>
            </p:nvSpPr>
            <p:spPr>
              <a:xfrm>
                <a:off x="6156176" y="2348880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400" dirty="0"/>
                  <a:t>  T16</a:t>
                </a:r>
              </a:p>
              <a:p>
                <a:r>
                  <a:rPr lang="pt-BR" sz="1400" dirty="0"/>
                  <a:t>5   </a:t>
                </a:r>
              </a:p>
            </p:txBody>
          </p:sp>
        </p:grpSp>
        <p:grpSp>
          <p:nvGrpSpPr>
            <p:cNvPr id="60" name="Grupo 163"/>
            <p:cNvGrpSpPr/>
            <p:nvPr/>
          </p:nvGrpSpPr>
          <p:grpSpPr>
            <a:xfrm>
              <a:off x="2987824" y="3080683"/>
              <a:ext cx="576064" cy="564341"/>
              <a:chOff x="2987824" y="3080683"/>
              <a:chExt cx="576064" cy="564341"/>
            </a:xfrm>
          </p:grpSpPr>
          <p:grpSp>
            <p:nvGrpSpPr>
              <p:cNvPr id="64" name="Grupo 43"/>
              <p:cNvGrpSpPr/>
              <p:nvPr/>
            </p:nvGrpSpPr>
            <p:grpSpPr>
              <a:xfrm>
                <a:off x="2987824" y="3140968"/>
                <a:ext cx="576064" cy="504056"/>
                <a:chOff x="539552" y="2492896"/>
                <a:chExt cx="576064" cy="504056"/>
              </a:xfrm>
            </p:grpSpPr>
            <p:sp>
              <p:nvSpPr>
                <p:cNvPr id="45" name="Fluxograma: Conector 44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46" name="Conector reto 45"/>
                <p:cNvCxnSpPr>
                  <a:stCxn id="45" idx="2"/>
                  <a:endCxn id="45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ector reto 46"/>
                <p:cNvCxnSpPr/>
                <p:nvPr/>
              </p:nvCxnSpPr>
              <p:spPr>
                <a:xfrm flipH="1" flipV="1">
                  <a:off x="827140" y="2737079"/>
                  <a:ext cx="444" cy="259873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3" name="CaixaDeTexto 162"/>
              <p:cNvSpPr txBox="1"/>
              <p:nvPr/>
            </p:nvSpPr>
            <p:spPr>
              <a:xfrm>
                <a:off x="3094111" y="3080683"/>
                <a:ext cx="3626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D</a:t>
                </a:r>
              </a:p>
            </p:txBody>
          </p:sp>
        </p:grpSp>
        <p:grpSp>
          <p:nvGrpSpPr>
            <p:cNvPr id="68" name="Grupo 164"/>
            <p:cNvGrpSpPr/>
            <p:nvPr/>
          </p:nvGrpSpPr>
          <p:grpSpPr>
            <a:xfrm>
              <a:off x="2987824" y="1663969"/>
              <a:ext cx="576064" cy="560059"/>
              <a:chOff x="2987824" y="1663969"/>
              <a:chExt cx="576064" cy="560059"/>
            </a:xfrm>
          </p:grpSpPr>
          <p:sp>
            <p:nvSpPr>
              <p:cNvPr id="162" name="CaixaDeTexto 161"/>
              <p:cNvSpPr txBox="1"/>
              <p:nvPr/>
            </p:nvSpPr>
            <p:spPr>
              <a:xfrm>
                <a:off x="3084948" y="1663969"/>
                <a:ext cx="3465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C</a:t>
                </a:r>
              </a:p>
            </p:txBody>
          </p:sp>
          <p:grpSp>
            <p:nvGrpSpPr>
              <p:cNvPr id="91" name="Grupo 23"/>
              <p:cNvGrpSpPr/>
              <p:nvPr/>
            </p:nvGrpSpPr>
            <p:grpSpPr>
              <a:xfrm>
                <a:off x="2987824" y="1719972"/>
                <a:ext cx="576064" cy="504056"/>
                <a:chOff x="539552" y="2492896"/>
                <a:chExt cx="576064" cy="504056"/>
              </a:xfrm>
            </p:grpSpPr>
            <p:sp>
              <p:nvSpPr>
                <p:cNvPr id="25" name="Fluxograma: Conector 24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26" name="Conector reto 25"/>
                <p:cNvCxnSpPr>
                  <a:stCxn id="25" idx="2"/>
                  <a:endCxn id="25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to 26"/>
                <p:cNvCxnSpPr>
                  <a:stCxn id="25" idx="4"/>
                </p:cNvCxnSpPr>
                <p:nvPr/>
              </p:nvCxnSpPr>
              <p:spPr>
                <a:xfrm flipH="1" flipV="1">
                  <a:off x="824248" y="2739326"/>
                  <a:ext cx="3336" cy="25762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2" name="Grupo 166"/>
            <p:cNvGrpSpPr/>
            <p:nvPr/>
          </p:nvGrpSpPr>
          <p:grpSpPr>
            <a:xfrm>
              <a:off x="2987824" y="4376827"/>
              <a:ext cx="576064" cy="564341"/>
              <a:chOff x="2987824" y="4376827"/>
              <a:chExt cx="576064" cy="564341"/>
            </a:xfrm>
          </p:grpSpPr>
          <p:grpSp>
            <p:nvGrpSpPr>
              <p:cNvPr id="95" name="Grupo 35"/>
              <p:cNvGrpSpPr/>
              <p:nvPr/>
            </p:nvGrpSpPr>
            <p:grpSpPr>
              <a:xfrm>
                <a:off x="2987824" y="4437112"/>
                <a:ext cx="576064" cy="504056"/>
                <a:chOff x="539552" y="2492896"/>
                <a:chExt cx="576064" cy="504056"/>
              </a:xfrm>
            </p:grpSpPr>
            <p:sp>
              <p:nvSpPr>
                <p:cNvPr id="37" name="Fluxograma: Conector 36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38" name="Conector reto 37"/>
                <p:cNvCxnSpPr>
                  <a:stCxn id="37" idx="2"/>
                  <a:endCxn id="37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to 38"/>
                <p:cNvCxnSpPr/>
                <p:nvPr/>
              </p:nvCxnSpPr>
              <p:spPr>
                <a:xfrm flipV="1">
                  <a:off x="829965" y="2735112"/>
                  <a:ext cx="2042" cy="26184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6" name="CaixaDeTexto 165"/>
              <p:cNvSpPr txBox="1"/>
              <p:nvPr/>
            </p:nvSpPr>
            <p:spPr>
              <a:xfrm>
                <a:off x="3098341" y="4376827"/>
                <a:ext cx="3305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E</a:t>
                </a:r>
              </a:p>
            </p:txBody>
          </p:sp>
        </p:grpSp>
        <p:grpSp>
          <p:nvGrpSpPr>
            <p:cNvPr id="96" name="Grupo 173"/>
            <p:cNvGrpSpPr/>
            <p:nvPr/>
          </p:nvGrpSpPr>
          <p:grpSpPr>
            <a:xfrm>
              <a:off x="4211960" y="3092406"/>
              <a:ext cx="576064" cy="552618"/>
              <a:chOff x="4211960" y="3092406"/>
              <a:chExt cx="576064" cy="552618"/>
            </a:xfrm>
          </p:grpSpPr>
          <p:grpSp>
            <p:nvGrpSpPr>
              <p:cNvPr id="99" name="Grupo 47"/>
              <p:cNvGrpSpPr/>
              <p:nvPr/>
            </p:nvGrpSpPr>
            <p:grpSpPr>
              <a:xfrm>
                <a:off x="4211960" y="3140968"/>
                <a:ext cx="576064" cy="504056"/>
                <a:chOff x="539552" y="2492896"/>
                <a:chExt cx="576064" cy="504056"/>
              </a:xfrm>
            </p:grpSpPr>
            <p:sp>
              <p:nvSpPr>
                <p:cNvPr id="49" name="Fluxograma: Conector 48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50" name="Conector reto 49"/>
                <p:cNvCxnSpPr>
                  <a:stCxn id="49" idx="2"/>
                  <a:endCxn id="49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reto 50"/>
                <p:cNvCxnSpPr/>
                <p:nvPr/>
              </p:nvCxnSpPr>
              <p:spPr>
                <a:xfrm flipV="1">
                  <a:off x="827584" y="2744635"/>
                  <a:ext cx="3810" cy="25231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9" name="CaixaDeTexto 168"/>
              <p:cNvSpPr txBox="1"/>
              <p:nvPr/>
            </p:nvSpPr>
            <p:spPr>
              <a:xfrm>
                <a:off x="4307414" y="3092406"/>
                <a:ext cx="3642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G</a:t>
                </a:r>
              </a:p>
            </p:txBody>
          </p:sp>
        </p:grpSp>
        <p:grpSp>
          <p:nvGrpSpPr>
            <p:cNvPr id="100" name="Grupo 174"/>
            <p:cNvGrpSpPr/>
            <p:nvPr/>
          </p:nvGrpSpPr>
          <p:grpSpPr>
            <a:xfrm>
              <a:off x="4211960" y="4386880"/>
              <a:ext cx="576064" cy="554288"/>
              <a:chOff x="4211960" y="4386880"/>
              <a:chExt cx="576064" cy="554288"/>
            </a:xfrm>
          </p:grpSpPr>
          <p:grpSp>
            <p:nvGrpSpPr>
              <p:cNvPr id="103" name="Grupo 31"/>
              <p:cNvGrpSpPr/>
              <p:nvPr/>
            </p:nvGrpSpPr>
            <p:grpSpPr>
              <a:xfrm>
                <a:off x="4211960" y="4437112"/>
                <a:ext cx="576064" cy="504056"/>
                <a:chOff x="539552" y="2492896"/>
                <a:chExt cx="576064" cy="504056"/>
              </a:xfrm>
            </p:grpSpPr>
            <p:sp>
              <p:nvSpPr>
                <p:cNvPr id="33" name="Fluxograma: Conector 32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34" name="Conector reto 33"/>
                <p:cNvCxnSpPr>
                  <a:stCxn id="33" idx="2"/>
                  <a:endCxn id="33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to 34"/>
                <p:cNvCxnSpPr/>
                <p:nvPr/>
              </p:nvCxnSpPr>
              <p:spPr>
                <a:xfrm flipV="1">
                  <a:off x="827584" y="2739988"/>
                  <a:ext cx="2381" cy="256964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0" name="CaixaDeTexto 169"/>
              <p:cNvSpPr txBox="1"/>
              <p:nvPr/>
            </p:nvSpPr>
            <p:spPr>
              <a:xfrm>
                <a:off x="4319137" y="4386880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H</a:t>
                </a:r>
              </a:p>
            </p:txBody>
          </p:sp>
        </p:grpSp>
        <p:grpSp>
          <p:nvGrpSpPr>
            <p:cNvPr id="104" name="Grupo 175"/>
            <p:cNvGrpSpPr/>
            <p:nvPr/>
          </p:nvGrpSpPr>
          <p:grpSpPr>
            <a:xfrm>
              <a:off x="5436096" y="1663969"/>
              <a:ext cx="576064" cy="560059"/>
              <a:chOff x="5436096" y="1663969"/>
              <a:chExt cx="576064" cy="560059"/>
            </a:xfrm>
          </p:grpSpPr>
          <p:grpSp>
            <p:nvGrpSpPr>
              <p:cNvPr id="107" name="Grupo 63"/>
              <p:cNvGrpSpPr/>
              <p:nvPr/>
            </p:nvGrpSpPr>
            <p:grpSpPr>
              <a:xfrm>
                <a:off x="5436096" y="1719972"/>
                <a:ext cx="576064" cy="504056"/>
                <a:chOff x="539552" y="2492896"/>
                <a:chExt cx="576064" cy="504056"/>
              </a:xfrm>
            </p:grpSpPr>
            <p:sp>
              <p:nvSpPr>
                <p:cNvPr id="65" name="Fluxograma: Conector 64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66" name="Conector reto 65"/>
                <p:cNvCxnSpPr>
                  <a:stCxn id="65" idx="2"/>
                  <a:endCxn id="65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Conector reto 66"/>
                <p:cNvCxnSpPr/>
                <p:nvPr/>
              </p:nvCxnSpPr>
              <p:spPr>
                <a:xfrm flipH="1" flipV="1">
                  <a:off x="824794" y="2739558"/>
                  <a:ext cx="2790" cy="23823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1" name="CaixaDeTexto 170"/>
              <p:cNvSpPr txBox="1"/>
              <p:nvPr/>
            </p:nvSpPr>
            <p:spPr>
              <a:xfrm>
                <a:off x="5580112" y="1663969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I</a:t>
                </a:r>
              </a:p>
            </p:txBody>
          </p:sp>
        </p:grpSp>
        <p:grpSp>
          <p:nvGrpSpPr>
            <p:cNvPr id="108" name="Grupo 176"/>
            <p:cNvGrpSpPr/>
            <p:nvPr/>
          </p:nvGrpSpPr>
          <p:grpSpPr>
            <a:xfrm>
              <a:off x="5436096" y="3072300"/>
              <a:ext cx="576064" cy="572724"/>
              <a:chOff x="5436096" y="3072300"/>
              <a:chExt cx="576064" cy="572724"/>
            </a:xfrm>
          </p:grpSpPr>
          <p:grpSp>
            <p:nvGrpSpPr>
              <p:cNvPr id="109" name="Grupo 51"/>
              <p:cNvGrpSpPr/>
              <p:nvPr/>
            </p:nvGrpSpPr>
            <p:grpSpPr>
              <a:xfrm>
                <a:off x="5436096" y="3140968"/>
                <a:ext cx="576064" cy="504056"/>
                <a:chOff x="539552" y="2492896"/>
                <a:chExt cx="576064" cy="504056"/>
              </a:xfrm>
            </p:grpSpPr>
            <p:sp>
              <p:nvSpPr>
                <p:cNvPr id="53" name="Fluxograma: Conector 52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54" name="Conector reto 53"/>
                <p:cNvCxnSpPr>
                  <a:stCxn id="53" idx="2"/>
                  <a:endCxn id="53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to 54"/>
                <p:cNvCxnSpPr/>
                <p:nvPr/>
              </p:nvCxnSpPr>
              <p:spPr>
                <a:xfrm flipV="1">
                  <a:off x="827584" y="2739873"/>
                  <a:ext cx="0" cy="257079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2" name="CaixaDeTexto 171"/>
              <p:cNvSpPr txBox="1"/>
              <p:nvPr/>
            </p:nvSpPr>
            <p:spPr>
              <a:xfrm>
                <a:off x="5567559" y="3072300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J</a:t>
                </a:r>
              </a:p>
            </p:txBody>
          </p:sp>
        </p:grpSp>
        <p:grpSp>
          <p:nvGrpSpPr>
            <p:cNvPr id="110" name="Grupo 177"/>
            <p:cNvGrpSpPr/>
            <p:nvPr/>
          </p:nvGrpSpPr>
          <p:grpSpPr>
            <a:xfrm>
              <a:off x="5436096" y="4376827"/>
              <a:ext cx="576064" cy="564341"/>
              <a:chOff x="5436096" y="4376827"/>
              <a:chExt cx="576064" cy="564341"/>
            </a:xfrm>
          </p:grpSpPr>
          <p:grpSp>
            <p:nvGrpSpPr>
              <p:cNvPr id="111" name="Grupo 27"/>
              <p:cNvGrpSpPr/>
              <p:nvPr/>
            </p:nvGrpSpPr>
            <p:grpSpPr>
              <a:xfrm>
                <a:off x="5436096" y="4437112"/>
                <a:ext cx="576064" cy="504056"/>
                <a:chOff x="539552" y="2492896"/>
                <a:chExt cx="576064" cy="504056"/>
              </a:xfrm>
            </p:grpSpPr>
            <p:sp>
              <p:nvSpPr>
                <p:cNvPr id="29" name="Fluxograma: Conector 28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30" name="Conector reto 29"/>
                <p:cNvCxnSpPr>
                  <a:stCxn id="29" idx="2"/>
                  <a:endCxn id="29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to 30"/>
                <p:cNvCxnSpPr/>
                <p:nvPr/>
              </p:nvCxnSpPr>
              <p:spPr>
                <a:xfrm flipV="1">
                  <a:off x="827584" y="2740452"/>
                  <a:ext cx="714" cy="25650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3" name="CaixaDeTexto 172"/>
              <p:cNvSpPr txBox="1"/>
              <p:nvPr/>
            </p:nvSpPr>
            <p:spPr>
              <a:xfrm>
                <a:off x="5568389" y="437682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L</a:t>
                </a:r>
              </a:p>
            </p:txBody>
          </p:sp>
        </p:grpSp>
        <p:grpSp>
          <p:nvGrpSpPr>
            <p:cNvPr id="114" name="Grupo 181"/>
            <p:cNvGrpSpPr/>
            <p:nvPr/>
          </p:nvGrpSpPr>
          <p:grpSpPr>
            <a:xfrm>
              <a:off x="7884368" y="3092406"/>
              <a:ext cx="576064" cy="552618"/>
              <a:chOff x="7884368" y="3092406"/>
              <a:chExt cx="576064" cy="552618"/>
            </a:xfrm>
          </p:grpSpPr>
          <p:grpSp>
            <p:nvGrpSpPr>
              <p:cNvPr id="115" name="Grupo 59"/>
              <p:cNvGrpSpPr/>
              <p:nvPr/>
            </p:nvGrpSpPr>
            <p:grpSpPr>
              <a:xfrm>
                <a:off x="7884368" y="3140968"/>
                <a:ext cx="576064" cy="504056"/>
                <a:chOff x="539552" y="2492896"/>
                <a:chExt cx="576064" cy="504056"/>
              </a:xfrm>
            </p:grpSpPr>
            <p:sp>
              <p:nvSpPr>
                <p:cNvPr id="61" name="Fluxograma: Conector 60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62" name="Conector reto 61"/>
                <p:cNvCxnSpPr>
                  <a:stCxn id="61" idx="2"/>
                  <a:endCxn id="61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Conector reto 62"/>
                <p:cNvCxnSpPr/>
                <p:nvPr/>
              </p:nvCxnSpPr>
              <p:spPr>
                <a:xfrm flipV="1">
                  <a:off x="827584" y="2735111"/>
                  <a:ext cx="5183" cy="26184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9" name="CaixaDeTexto 178"/>
              <p:cNvSpPr txBox="1"/>
              <p:nvPr/>
            </p:nvSpPr>
            <p:spPr>
              <a:xfrm>
                <a:off x="7991545" y="3092406"/>
                <a:ext cx="3577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N</a:t>
                </a:r>
              </a:p>
            </p:txBody>
          </p:sp>
        </p:grpSp>
        <p:grpSp>
          <p:nvGrpSpPr>
            <p:cNvPr id="116" name="Grupo 180"/>
            <p:cNvGrpSpPr/>
            <p:nvPr/>
          </p:nvGrpSpPr>
          <p:grpSpPr>
            <a:xfrm>
              <a:off x="6660232" y="3092406"/>
              <a:ext cx="576064" cy="552618"/>
              <a:chOff x="6660232" y="3092406"/>
              <a:chExt cx="576064" cy="552618"/>
            </a:xfrm>
          </p:grpSpPr>
          <p:grpSp>
            <p:nvGrpSpPr>
              <p:cNvPr id="119" name="Grupo 55"/>
              <p:cNvGrpSpPr/>
              <p:nvPr/>
            </p:nvGrpSpPr>
            <p:grpSpPr>
              <a:xfrm>
                <a:off x="6660232" y="3140968"/>
                <a:ext cx="576064" cy="504056"/>
                <a:chOff x="539552" y="2492896"/>
                <a:chExt cx="576064" cy="504056"/>
              </a:xfrm>
            </p:grpSpPr>
            <p:sp>
              <p:nvSpPr>
                <p:cNvPr id="57" name="Fluxograma: Conector 56"/>
                <p:cNvSpPr/>
                <p:nvPr/>
              </p:nvSpPr>
              <p:spPr>
                <a:xfrm>
                  <a:off x="539552" y="2492896"/>
                  <a:ext cx="576064" cy="504056"/>
                </a:xfrm>
                <a:prstGeom prst="flowChartConnector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58" name="Conector reto 57"/>
                <p:cNvCxnSpPr>
                  <a:stCxn id="57" idx="2"/>
                  <a:endCxn id="57" idx="6"/>
                </p:cNvCxnSpPr>
                <p:nvPr/>
              </p:nvCxnSpPr>
              <p:spPr>
                <a:xfrm>
                  <a:off x="539552" y="2744924"/>
                  <a:ext cx="576064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Conector reto 58"/>
                <p:cNvCxnSpPr/>
                <p:nvPr/>
              </p:nvCxnSpPr>
              <p:spPr>
                <a:xfrm flipV="1">
                  <a:off x="827584" y="2740451"/>
                  <a:ext cx="3170" cy="256501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0" name="CaixaDeTexto 179"/>
              <p:cNvSpPr txBox="1"/>
              <p:nvPr/>
            </p:nvSpPr>
            <p:spPr>
              <a:xfrm>
                <a:off x="6757356" y="3092406"/>
                <a:ext cx="378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M</a:t>
                </a:r>
              </a:p>
            </p:txBody>
          </p:sp>
        </p:grpSp>
      </p:grpSp>
      <p:sp>
        <p:nvSpPr>
          <p:cNvPr id="185" name="CaixaDeTexto 184"/>
          <p:cNvSpPr txBox="1"/>
          <p:nvPr/>
        </p:nvSpPr>
        <p:spPr>
          <a:xfrm>
            <a:off x="6864351" y="332402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50</a:t>
            </a:r>
          </a:p>
        </p:txBody>
      </p:sp>
      <p:sp>
        <p:nvSpPr>
          <p:cNvPr id="186" name="CaixaDeTexto 185"/>
          <p:cNvSpPr txBox="1"/>
          <p:nvPr/>
        </p:nvSpPr>
        <p:spPr>
          <a:xfrm>
            <a:off x="5644977" y="3320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45</a:t>
            </a:r>
          </a:p>
        </p:txBody>
      </p:sp>
      <p:sp>
        <p:nvSpPr>
          <p:cNvPr id="187" name="CaixaDeTexto 186"/>
          <p:cNvSpPr txBox="1"/>
          <p:nvPr/>
        </p:nvSpPr>
        <p:spPr>
          <a:xfrm>
            <a:off x="5637834" y="1905109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35</a:t>
            </a:r>
          </a:p>
        </p:txBody>
      </p:sp>
      <p:sp>
        <p:nvSpPr>
          <p:cNvPr id="188" name="CaixaDeTexto 187"/>
          <p:cNvSpPr txBox="1"/>
          <p:nvPr/>
        </p:nvSpPr>
        <p:spPr>
          <a:xfrm>
            <a:off x="5642726" y="461922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35</a:t>
            </a:r>
          </a:p>
        </p:txBody>
      </p:sp>
      <p:sp>
        <p:nvSpPr>
          <p:cNvPr id="189" name="CaixaDeTexto 188"/>
          <p:cNvSpPr txBox="1"/>
          <p:nvPr/>
        </p:nvSpPr>
        <p:spPr>
          <a:xfrm>
            <a:off x="4417943" y="3323325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35</a:t>
            </a:r>
          </a:p>
        </p:txBody>
      </p:sp>
      <p:sp>
        <p:nvSpPr>
          <p:cNvPr id="190" name="CaixaDeTexto 189"/>
          <p:cNvSpPr txBox="1"/>
          <p:nvPr/>
        </p:nvSpPr>
        <p:spPr>
          <a:xfrm>
            <a:off x="4416079" y="190013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91" name="CaixaDeTexto 190"/>
          <p:cNvSpPr txBox="1"/>
          <p:nvPr/>
        </p:nvSpPr>
        <p:spPr>
          <a:xfrm>
            <a:off x="4425603" y="4617967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30</a:t>
            </a:r>
          </a:p>
        </p:txBody>
      </p:sp>
      <p:sp>
        <p:nvSpPr>
          <p:cNvPr id="192" name="CaixaDeTexto 191"/>
          <p:cNvSpPr txBox="1"/>
          <p:nvPr/>
        </p:nvSpPr>
        <p:spPr>
          <a:xfrm>
            <a:off x="3196705" y="4617967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93" name="CaixaDeTexto 192"/>
          <p:cNvSpPr txBox="1"/>
          <p:nvPr/>
        </p:nvSpPr>
        <p:spPr>
          <a:xfrm>
            <a:off x="3196705" y="332182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25</a:t>
            </a:r>
          </a:p>
        </p:txBody>
      </p:sp>
      <p:sp>
        <p:nvSpPr>
          <p:cNvPr id="194" name="CaixaDeTexto 193"/>
          <p:cNvSpPr txBox="1"/>
          <p:nvPr/>
        </p:nvSpPr>
        <p:spPr>
          <a:xfrm>
            <a:off x="3184930" y="1904927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15</a:t>
            </a:r>
          </a:p>
        </p:txBody>
      </p:sp>
      <p:sp>
        <p:nvSpPr>
          <p:cNvPr id="195" name="CaixaDeTexto 194"/>
          <p:cNvSpPr txBox="1"/>
          <p:nvPr/>
        </p:nvSpPr>
        <p:spPr>
          <a:xfrm>
            <a:off x="1960664" y="3324915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10</a:t>
            </a:r>
          </a:p>
        </p:txBody>
      </p:sp>
      <p:sp>
        <p:nvSpPr>
          <p:cNvPr id="196" name="CaixaDeTexto 195"/>
          <p:cNvSpPr txBox="1"/>
          <p:nvPr/>
        </p:nvSpPr>
        <p:spPr>
          <a:xfrm>
            <a:off x="776659" y="3325342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0</a:t>
            </a:r>
          </a:p>
        </p:txBody>
      </p:sp>
      <p:sp>
        <p:nvSpPr>
          <p:cNvPr id="183" name="CaixaDeTexto 182"/>
          <p:cNvSpPr txBox="1"/>
          <p:nvPr/>
        </p:nvSpPr>
        <p:spPr>
          <a:xfrm>
            <a:off x="0" y="3652569"/>
            <a:ext cx="2032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Folgas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T9 (30-20)-5=5</a:t>
            </a:r>
          </a:p>
        </p:txBody>
      </p:sp>
      <p:sp>
        <p:nvSpPr>
          <p:cNvPr id="197" name="CaixaDeTexto 196"/>
          <p:cNvSpPr txBox="1"/>
          <p:nvPr/>
        </p:nvSpPr>
        <p:spPr>
          <a:xfrm>
            <a:off x="6084168" y="4359295"/>
            <a:ext cx="30643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Caminho Crítico</a:t>
            </a:r>
          </a:p>
          <a:p>
            <a:r>
              <a:rPr lang="pt-BR" sz="1600" dirty="0"/>
              <a:t>(folga 0)</a:t>
            </a:r>
          </a:p>
          <a:p>
            <a:r>
              <a:rPr lang="pt-BR" sz="1600" dirty="0">
                <a:solidFill>
                  <a:srgbClr val="FF0000"/>
                </a:solidFill>
              </a:rPr>
              <a:t>T1-T2-T6-T11-T14- T17-T19</a:t>
            </a:r>
          </a:p>
          <a:p>
            <a:r>
              <a:rPr lang="pt-BR" sz="1600" dirty="0"/>
              <a:t>E</a:t>
            </a:r>
          </a:p>
          <a:p>
            <a:r>
              <a:rPr lang="pt-BR" sz="1600" dirty="0">
                <a:solidFill>
                  <a:srgbClr val="FF0000"/>
                </a:solidFill>
              </a:rPr>
              <a:t>T1-T2-T5-T7-T12- T17-T19</a:t>
            </a:r>
            <a:endParaRPr lang="pt-BR" dirty="0">
              <a:solidFill>
                <a:srgbClr val="FF0000"/>
              </a:solidFill>
            </a:endParaRPr>
          </a:p>
          <a:p>
            <a:endParaRPr lang="pt-BR" dirty="0">
              <a:solidFill>
                <a:srgbClr val="FF0000"/>
              </a:solidFill>
            </a:endParaRPr>
          </a:p>
        </p:txBody>
      </p:sp>
      <p:grpSp>
        <p:nvGrpSpPr>
          <p:cNvPr id="230" name="Grupo 229"/>
          <p:cNvGrpSpPr/>
          <p:nvPr/>
        </p:nvGrpSpPr>
        <p:grpSpPr>
          <a:xfrm>
            <a:off x="251520" y="1628800"/>
            <a:ext cx="2736304" cy="1764196"/>
            <a:chOff x="251520" y="1628800"/>
            <a:chExt cx="2736304" cy="1764196"/>
          </a:xfrm>
        </p:grpSpPr>
        <p:sp>
          <p:nvSpPr>
            <p:cNvPr id="226" name="CaixaDeTexto 225"/>
            <p:cNvSpPr txBox="1"/>
            <p:nvPr/>
          </p:nvSpPr>
          <p:spPr>
            <a:xfrm>
              <a:off x="251520" y="1628800"/>
              <a:ext cx="24482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Quando chegam tarefas, é o MAIOR dos tempos.</a:t>
              </a:r>
            </a:p>
          </p:txBody>
        </p:sp>
        <p:cxnSp>
          <p:nvCxnSpPr>
            <p:cNvPr id="228" name="Conector de seta reta 227"/>
            <p:cNvCxnSpPr>
              <a:endCxn id="45" idx="2"/>
            </p:cNvCxnSpPr>
            <p:nvPr/>
          </p:nvCxnSpPr>
          <p:spPr>
            <a:xfrm>
              <a:off x="1835696" y="2564904"/>
              <a:ext cx="1152128" cy="82809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9" name="Conector de seta reta 228"/>
          <p:cNvCxnSpPr/>
          <p:nvPr/>
        </p:nvCxnSpPr>
        <p:spPr>
          <a:xfrm>
            <a:off x="1835696" y="2564904"/>
            <a:ext cx="2448272" cy="86409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0" name="Grupo 239"/>
          <p:cNvGrpSpPr/>
          <p:nvPr/>
        </p:nvGrpSpPr>
        <p:grpSpPr>
          <a:xfrm>
            <a:off x="5868144" y="1484784"/>
            <a:ext cx="3312368" cy="3312368"/>
            <a:chOff x="5868144" y="1484784"/>
            <a:chExt cx="3312368" cy="3312368"/>
          </a:xfrm>
        </p:grpSpPr>
        <p:sp>
          <p:nvSpPr>
            <p:cNvPr id="233" name="CaixaDeTexto 232"/>
            <p:cNvSpPr txBox="1"/>
            <p:nvPr/>
          </p:nvSpPr>
          <p:spPr>
            <a:xfrm>
              <a:off x="6732240" y="1484784"/>
              <a:ext cx="24482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Quando saem tarefas, é o MENOR dos tempos.</a:t>
              </a:r>
            </a:p>
          </p:txBody>
        </p:sp>
        <p:cxnSp>
          <p:nvCxnSpPr>
            <p:cNvPr id="234" name="Conector de seta reta 233"/>
            <p:cNvCxnSpPr>
              <a:endCxn id="187" idx="3"/>
            </p:cNvCxnSpPr>
            <p:nvPr/>
          </p:nvCxnSpPr>
          <p:spPr>
            <a:xfrm flipH="1" flipV="1">
              <a:off x="6050126" y="2058998"/>
              <a:ext cx="826130" cy="185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Conector de seta reta 236"/>
            <p:cNvCxnSpPr/>
            <p:nvPr/>
          </p:nvCxnSpPr>
          <p:spPr>
            <a:xfrm flipH="1">
              <a:off x="5868144" y="2060848"/>
              <a:ext cx="1008112" cy="273630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" name="CaixaDeTexto 173"/>
          <p:cNvSpPr txBox="1"/>
          <p:nvPr/>
        </p:nvSpPr>
        <p:spPr>
          <a:xfrm>
            <a:off x="-6716" y="4112380"/>
            <a:ext cx="222048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T3</a:t>
            </a:r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 (25-10)-5=10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T4 (25-10)-10=5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T8 (35-20)-5=10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T10(35-25)-5=5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T15(45-30)-10=5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T18(50-30)-5=15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T16(50-35)-5=15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T16(50-35)-5=10</a:t>
            </a:r>
          </a:p>
          <a:p>
            <a:r>
              <a:rPr lang="pt-BR" sz="1600" dirty="0">
                <a:solidFill>
                  <a:srgbClr val="FF0000"/>
                </a:solidFill>
                <a:sym typeface="Wingdings" pitchFamily="2" charset="2"/>
              </a:rPr>
              <a:t>T13(35-25)-5=5</a:t>
            </a:r>
            <a:endParaRPr lang="pt-BR" sz="1600" dirty="0">
              <a:solidFill>
                <a:srgbClr val="FF0000"/>
              </a:solidFill>
            </a:endParaRPr>
          </a:p>
        </p:txBody>
      </p:sp>
      <p:grpSp>
        <p:nvGrpSpPr>
          <p:cNvPr id="227" name="Grupo 226"/>
          <p:cNvGrpSpPr/>
          <p:nvPr/>
        </p:nvGrpSpPr>
        <p:grpSpPr>
          <a:xfrm>
            <a:off x="2339752" y="4926185"/>
            <a:ext cx="2266967" cy="1057936"/>
            <a:chOff x="2339752" y="4926185"/>
            <a:chExt cx="2266967" cy="1057936"/>
          </a:xfrm>
        </p:grpSpPr>
        <p:sp>
          <p:nvSpPr>
            <p:cNvPr id="175" name="CaixaDeTexto 174"/>
            <p:cNvSpPr txBox="1"/>
            <p:nvPr/>
          </p:nvSpPr>
          <p:spPr>
            <a:xfrm>
              <a:off x="2339752" y="5153124"/>
              <a:ext cx="226696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dirty="0"/>
                <a:t>Instante 'mais cedo'</a:t>
              </a:r>
            </a:p>
            <a:p>
              <a:r>
                <a:rPr lang="pt-BR" sz="1600" dirty="0"/>
                <a:t>para alcançar o</a:t>
              </a:r>
            </a:p>
            <a:p>
              <a:r>
                <a:rPr lang="pt-BR" sz="1600" dirty="0"/>
                <a:t>estado</a:t>
              </a:r>
            </a:p>
          </p:txBody>
        </p:sp>
        <p:cxnSp>
          <p:nvCxnSpPr>
            <p:cNvPr id="176" name="Conector de seta reta 175"/>
            <p:cNvCxnSpPr>
              <a:stCxn id="175" idx="0"/>
              <a:endCxn id="151" idx="2"/>
            </p:cNvCxnSpPr>
            <p:nvPr/>
          </p:nvCxnSpPr>
          <p:spPr>
            <a:xfrm flipV="1">
              <a:off x="3473236" y="4926185"/>
              <a:ext cx="911371" cy="22693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Grupo 234"/>
          <p:cNvGrpSpPr/>
          <p:nvPr/>
        </p:nvGrpSpPr>
        <p:grpSpPr>
          <a:xfrm>
            <a:off x="4355976" y="4925744"/>
            <a:ext cx="2603213" cy="1311568"/>
            <a:chOff x="4355976" y="4925744"/>
            <a:chExt cx="2603213" cy="1311568"/>
          </a:xfrm>
        </p:grpSpPr>
        <p:sp>
          <p:nvSpPr>
            <p:cNvPr id="181" name="CaixaDeTexto 180"/>
            <p:cNvSpPr txBox="1"/>
            <p:nvPr/>
          </p:nvSpPr>
          <p:spPr>
            <a:xfrm>
              <a:off x="4355976" y="5652537"/>
              <a:ext cx="26032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dirty="0"/>
                <a:t>Instante 'mais tarde'</a:t>
              </a:r>
            </a:p>
            <a:p>
              <a:r>
                <a:rPr lang="pt-BR" sz="1600" dirty="0"/>
                <a:t>para alcançar o estado</a:t>
              </a:r>
            </a:p>
          </p:txBody>
        </p:sp>
        <p:cxnSp>
          <p:nvCxnSpPr>
            <p:cNvPr id="182" name="Conector de seta reta 181"/>
            <p:cNvCxnSpPr>
              <a:cxnSpLocks/>
              <a:endCxn id="191" idx="2"/>
            </p:cNvCxnSpPr>
            <p:nvPr/>
          </p:nvCxnSpPr>
          <p:spPr>
            <a:xfrm flipH="1" flipV="1">
              <a:off x="4631749" y="4925744"/>
              <a:ext cx="239328" cy="80751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147" grpId="0"/>
      <p:bldP spid="148" grpId="0"/>
      <p:bldP spid="149" grpId="0"/>
      <p:bldP spid="151" grpId="0"/>
      <p:bldP spid="152" grpId="0"/>
      <p:bldP spid="153" grpId="0"/>
      <p:bldP spid="154" grpId="0"/>
      <p:bldP spid="155" grpId="0"/>
      <p:bldP spid="156" grpId="0"/>
      <p:bldP spid="157" grpId="0"/>
      <p:bldP spid="150" grpId="0"/>
      <p:bldP spid="185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193" grpId="0"/>
      <p:bldP spid="194" grpId="0"/>
      <p:bldP spid="195" grpId="0"/>
      <p:bldP spid="196" grpId="0"/>
      <p:bldP spid="183" grpId="0"/>
      <p:bldP spid="197" grpId="0"/>
      <p:bldP spid="1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48680"/>
            <a:ext cx="7524328" cy="36004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Cronograma das Atividades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Cronograma</a:t>
            </a:r>
            <a:r>
              <a:rPr lang="en-US" sz="2400" dirty="0"/>
              <a:t> </a:t>
            </a:r>
            <a:r>
              <a:rPr lang="en-US" sz="2400" dirty="0" err="1"/>
              <a:t>desenvolvido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Note: </a:t>
            </a:r>
            <a:r>
              <a:rPr lang="en-US" sz="2400" dirty="0" err="1"/>
              <a:t>Tarefas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data Zero. </a:t>
            </a:r>
            <a:r>
              <a:rPr lang="en-US" sz="2400" dirty="0" err="1"/>
              <a:t>Veja</a:t>
            </a:r>
            <a:r>
              <a:rPr lang="en-US" sz="2400" dirty="0"/>
              <a:t> </a:t>
            </a:r>
            <a:r>
              <a:rPr lang="en-US" sz="2400" dirty="0" err="1"/>
              <a:t>balanceamento</a:t>
            </a:r>
            <a:r>
              <a:rPr lang="en-US" sz="2400" dirty="0"/>
              <a:t>.</a:t>
            </a:r>
            <a:endParaRPr lang="en-US" dirty="0"/>
          </a:p>
          <a:p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17"/>
              </p:ext>
            </p:extLst>
          </p:nvPr>
        </p:nvGraphicFramePr>
        <p:xfrm>
          <a:off x="179512" y="1484794"/>
          <a:ext cx="8784975" cy="4252475"/>
        </p:xfrm>
        <a:graphic>
          <a:graphicData uri="http://schemas.openxmlformats.org/drawingml/2006/table">
            <a:tbl>
              <a:tblPr/>
              <a:tblGrid>
                <a:gridCol w="401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75672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TAREFA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TEMPO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9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3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T6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T7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T8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T9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T16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T17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T18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T19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38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4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4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48680"/>
            <a:ext cx="7524328" cy="36004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Cronograma das Atividades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Balanceando</a:t>
            </a:r>
            <a:r>
              <a:rPr lang="en-US" sz="2400" dirty="0"/>
              <a:t> as </a:t>
            </a:r>
            <a:r>
              <a:rPr lang="en-US" sz="2400" dirty="0" err="1"/>
              <a:t>tarefas</a:t>
            </a:r>
            <a:r>
              <a:rPr lang="en-US" sz="2400" dirty="0"/>
              <a:t>…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Note: </a:t>
            </a:r>
            <a:r>
              <a:rPr lang="en-US" sz="2400" dirty="0" err="1"/>
              <a:t>Menor</a:t>
            </a:r>
            <a:r>
              <a:rPr lang="en-US" sz="2400" dirty="0"/>
              <a:t> </a:t>
            </a:r>
            <a:r>
              <a:rPr lang="en-US" sz="2400" dirty="0" err="1"/>
              <a:t>flutuação</a:t>
            </a:r>
            <a:r>
              <a:rPr lang="en-US" sz="2400" dirty="0"/>
              <a:t> de </a:t>
            </a:r>
            <a:r>
              <a:rPr lang="en-US" sz="2400" dirty="0" err="1"/>
              <a:t>recursos</a:t>
            </a:r>
            <a:r>
              <a:rPr lang="en-US" sz="2400" dirty="0"/>
              <a:t> </a:t>
            </a:r>
            <a:r>
              <a:rPr lang="en-US" sz="2400" dirty="0" err="1"/>
              <a:t>alocados</a:t>
            </a:r>
            <a:r>
              <a:rPr lang="en-US" sz="2400" dirty="0"/>
              <a:t>.</a:t>
            </a:r>
            <a:endParaRPr lang="en-US" dirty="0"/>
          </a:p>
          <a:p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482976"/>
              </p:ext>
            </p:extLst>
          </p:nvPr>
        </p:nvGraphicFramePr>
        <p:xfrm>
          <a:off x="179512" y="1412776"/>
          <a:ext cx="8784976" cy="4392480"/>
        </p:xfrm>
        <a:graphic>
          <a:graphicData uri="http://schemas.openxmlformats.org/drawingml/2006/table">
            <a:tbl>
              <a:tblPr/>
              <a:tblGrid>
                <a:gridCol w="401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07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81456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TAREFA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TEMPO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484">
                <a:tc>
                  <a:txBody>
                    <a:bodyPr/>
                    <a:lstStyle/>
                    <a:p>
                      <a:pPr algn="l" fontAlgn="ctr"/>
                      <a:r>
                        <a:rPr lang="pt-BR" sz="3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T6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T7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T8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T9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T10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T15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T16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T17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T18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T19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227">
                <a:tc>
                  <a:txBody>
                    <a:bodyPr/>
                    <a:lstStyle/>
                    <a:p>
                      <a:pPr algn="l" fontAlgn="ctr"/>
                      <a:r>
                        <a:rPr lang="pt-BR" sz="4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4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339" marR="5339" marT="5339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88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48680"/>
            <a:ext cx="7524328" cy="36004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Cronograma das Atividades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Usando</a:t>
            </a:r>
            <a:r>
              <a:rPr lang="en-US" sz="2000" dirty="0"/>
              <a:t> o </a:t>
            </a:r>
            <a:r>
              <a:rPr lang="en-US" sz="2000" dirty="0" err="1"/>
              <a:t>cronograma</a:t>
            </a:r>
            <a:r>
              <a:rPr lang="en-US" sz="2000" dirty="0"/>
              <a:t> para </a:t>
            </a:r>
            <a:r>
              <a:rPr lang="en-US" sz="2000" dirty="0" err="1"/>
              <a:t>acompanhar</a:t>
            </a:r>
            <a:r>
              <a:rPr lang="en-US" sz="2000" dirty="0"/>
              <a:t> as </a:t>
            </a:r>
            <a:r>
              <a:rPr lang="en-US" sz="2000" dirty="0" err="1"/>
              <a:t>tarefas</a:t>
            </a:r>
            <a:r>
              <a:rPr lang="en-US" sz="2000" dirty="0"/>
              <a:t>…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Apontamentos</a:t>
            </a:r>
            <a:r>
              <a:rPr lang="en-US" sz="2000" dirty="0"/>
              <a:t> de </a:t>
            </a:r>
            <a:r>
              <a:rPr lang="en-US" sz="2000" dirty="0" err="1"/>
              <a:t>Realizados</a:t>
            </a:r>
            <a:r>
              <a:rPr lang="en-US" sz="2000" dirty="0"/>
              <a:t> </a:t>
            </a:r>
            <a:r>
              <a:rPr lang="en-US" sz="2000" dirty="0" err="1"/>
              <a:t>podem</a:t>
            </a:r>
            <a:r>
              <a:rPr lang="en-US" sz="2000" dirty="0"/>
              <a:t> </a:t>
            </a:r>
            <a:r>
              <a:rPr lang="en-US" sz="2000" dirty="0" err="1"/>
              <a:t>ser</a:t>
            </a:r>
            <a:r>
              <a:rPr lang="en-US" sz="2000" dirty="0"/>
              <a:t> </a:t>
            </a:r>
            <a:r>
              <a:rPr lang="en-US" sz="2000" dirty="0" err="1"/>
              <a:t>feitos</a:t>
            </a:r>
            <a:r>
              <a:rPr lang="en-US" sz="2000" dirty="0"/>
              <a:t> sob o </a:t>
            </a:r>
            <a:r>
              <a:rPr lang="en-US" sz="2000" dirty="0" err="1"/>
              <a:t>Planejado</a:t>
            </a:r>
            <a:r>
              <a:rPr lang="en-US" sz="2000" dirty="0"/>
              <a:t>.</a:t>
            </a:r>
            <a:endParaRPr lang="en-US" sz="2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130717"/>
              </p:ext>
            </p:extLst>
          </p:nvPr>
        </p:nvGraphicFramePr>
        <p:xfrm>
          <a:off x="251523" y="1351304"/>
          <a:ext cx="8568949" cy="4741995"/>
        </p:xfrm>
        <a:graphic>
          <a:graphicData uri="http://schemas.openxmlformats.org/drawingml/2006/table">
            <a:tbl>
              <a:tblPr/>
              <a:tblGrid>
                <a:gridCol w="391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1526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497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pt-B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TAREFA</a:t>
                      </a:r>
                    </a:p>
                  </a:txBody>
                  <a:tcPr marL="3455" marR="3455" marT="345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algn="ctr" fontAlgn="t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TEMPO</a:t>
                      </a:r>
                    </a:p>
                  </a:txBody>
                  <a:tcPr marL="3455" marR="3455" marT="345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455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T2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T2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T6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T6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T7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T7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T8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T8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T9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T9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T10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T12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Vert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T12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Horz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T15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T16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T16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T17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T17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T18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T18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T19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cross">
                      <a:fgClr>
                        <a:srgbClr val="000000"/>
                      </a:fgClr>
                      <a:bgClr>
                        <a:srgbClr val="FF000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T19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15835">
                <a:tc>
                  <a:txBody>
                    <a:bodyPr/>
                    <a:lstStyle/>
                    <a:p>
                      <a:pPr algn="l" fontAlgn="ctr"/>
                      <a:r>
                        <a:rPr lang="pt-BR" sz="3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3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3455" marR="3455" marT="345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5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Nível">
  <a:themeElements>
    <a:clrScheme name="Ní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Ní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í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í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í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í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Nível</Template>
  <TotalTime>7569</TotalTime>
  <Words>497</Words>
  <Application>Microsoft Office PowerPoint</Application>
  <PresentationFormat>Apresentação na tela (4:3)</PresentationFormat>
  <Paragraphs>1378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3" baseType="lpstr">
      <vt:lpstr>Arial</vt:lpstr>
      <vt:lpstr>Calibri</vt:lpstr>
      <vt:lpstr>DejaVu Sans Condensed</vt:lpstr>
      <vt:lpstr>Garamond</vt:lpstr>
      <vt:lpstr>Tahoma</vt:lpstr>
      <vt:lpstr>Verdana</vt:lpstr>
      <vt:lpstr>Wingdings</vt:lpstr>
      <vt:lpstr>Nível</vt:lpstr>
      <vt:lpstr>Apresentação do PowerPoint</vt:lpstr>
      <vt:lpstr>Grupo de Processos de Gestão de Tempo</vt:lpstr>
      <vt:lpstr>Cronograma das Atividades</vt:lpstr>
      <vt:lpstr>Cronograma das Atividades</vt:lpstr>
      <vt:lpstr>Cronograma das Atividades</vt:lpstr>
    </vt:vector>
  </TitlesOfParts>
  <Company>CENTRO PAULA SOUZA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a1martaalmeida</dc:creator>
  <cp:lastModifiedBy>joao.hypolito</cp:lastModifiedBy>
  <cp:revision>367</cp:revision>
  <cp:lastPrinted>2016-03-24T18:20:35Z</cp:lastPrinted>
  <dcterms:created xsi:type="dcterms:W3CDTF">2009-12-17T12:41:54Z</dcterms:created>
  <dcterms:modified xsi:type="dcterms:W3CDTF">2018-04-03T00:08:09Z</dcterms:modified>
</cp:coreProperties>
</file>